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1" panose="020B0604020202020204" charset="0"/>
      <p:regular r:id="rId7"/>
    </p:embeddedFont>
    <p:embeddedFont>
      <p:font typeface="Montserrat 2" panose="020B0604020202020204" charset="0"/>
      <p:regular r:id="rId8"/>
    </p:embeddedFont>
    <p:embeddedFont>
      <p:font typeface="Montserrat Semi-Bold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3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374" r="9375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5200" y="0"/>
            <a:ext cx="9844000" cy="1130027"/>
            <a:chOff x="0" y="0"/>
            <a:chExt cx="3645926" cy="418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45926" cy="418528"/>
            </a:xfrm>
            <a:custGeom>
              <a:avLst/>
              <a:gdLst/>
              <a:ahLst/>
              <a:cxnLst/>
              <a:rect l="l" t="t" r="r" b="b"/>
              <a:pathLst>
                <a:path w="3645926" h="418528">
                  <a:moveTo>
                    <a:pt x="0" y="0"/>
                  </a:moveTo>
                  <a:lnTo>
                    <a:pt x="3645926" y="0"/>
                  </a:lnTo>
                  <a:lnTo>
                    <a:pt x="3645926" y="418528"/>
                  </a:lnTo>
                  <a:lnTo>
                    <a:pt x="0" y="418528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177922" y="235812"/>
            <a:ext cx="1397756" cy="656090"/>
          </a:xfrm>
          <a:custGeom>
            <a:avLst/>
            <a:gdLst/>
            <a:ahLst/>
            <a:cxnLst/>
            <a:rect l="l" t="t" r="r" b="b"/>
            <a:pathLst>
              <a:path w="1397756" h="656090">
                <a:moveTo>
                  <a:pt x="0" y="0"/>
                </a:moveTo>
                <a:lnTo>
                  <a:pt x="1397756" y="0"/>
                </a:lnTo>
                <a:lnTo>
                  <a:pt x="1397756" y="656090"/>
                </a:lnTo>
                <a:lnTo>
                  <a:pt x="0" y="656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" r="-1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38933" y="3140749"/>
            <a:ext cx="3010193" cy="1908077"/>
          </a:xfrm>
          <a:custGeom>
            <a:avLst/>
            <a:gdLst/>
            <a:ahLst/>
            <a:cxnLst/>
            <a:rect l="l" t="t" r="r" b="b"/>
            <a:pathLst>
              <a:path w="3010193" h="1908077">
                <a:moveTo>
                  <a:pt x="0" y="0"/>
                </a:moveTo>
                <a:lnTo>
                  <a:pt x="3010193" y="0"/>
                </a:lnTo>
                <a:lnTo>
                  <a:pt x="3010193" y="1908077"/>
                </a:lnTo>
                <a:lnTo>
                  <a:pt x="0" y="1908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4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92835" y="3130209"/>
            <a:ext cx="3010193" cy="1908077"/>
          </a:xfrm>
          <a:custGeom>
            <a:avLst/>
            <a:gdLst/>
            <a:ahLst/>
            <a:cxnLst/>
            <a:rect l="l" t="t" r="r" b="b"/>
            <a:pathLst>
              <a:path w="3010193" h="1908077">
                <a:moveTo>
                  <a:pt x="0" y="0"/>
                </a:moveTo>
                <a:lnTo>
                  <a:pt x="3010193" y="0"/>
                </a:lnTo>
                <a:lnTo>
                  <a:pt x="3010193" y="1908077"/>
                </a:lnTo>
                <a:lnTo>
                  <a:pt x="0" y="1908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540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0495" y="3123209"/>
            <a:ext cx="5279885" cy="1908077"/>
          </a:xfrm>
          <a:custGeom>
            <a:avLst/>
            <a:gdLst/>
            <a:ahLst/>
            <a:cxnLst/>
            <a:rect l="l" t="t" r="r" b="b"/>
            <a:pathLst>
              <a:path w="5279885" h="1908077">
                <a:moveTo>
                  <a:pt x="0" y="0"/>
                </a:moveTo>
                <a:lnTo>
                  <a:pt x="5279885" y="0"/>
                </a:lnTo>
                <a:lnTo>
                  <a:pt x="5279885" y="1908077"/>
                </a:lnTo>
                <a:lnTo>
                  <a:pt x="0" y="1908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98507" y="3670435"/>
            <a:ext cx="239704" cy="259522"/>
          </a:xfrm>
          <a:custGeom>
            <a:avLst/>
            <a:gdLst/>
            <a:ahLst/>
            <a:cxnLst/>
            <a:rect l="l" t="t" r="r" b="b"/>
            <a:pathLst>
              <a:path w="239704" h="259522">
                <a:moveTo>
                  <a:pt x="0" y="0"/>
                </a:moveTo>
                <a:lnTo>
                  <a:pt x="239704" y="0"/>
                </a:lnTo>
                <a:lnTo>
                  <a:pt x="239704" y="259522"/>
                </a:lnTo>
                <a:lnTo>
                  <a:pt x="0" y="2595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52376" y="4205378"/>
            <a:ext cx="271598" cy="271598"/>
          </a:xfrm>
          <a:custGeom>
            <a:avLst/>
            <a:gdLst/>
            <a:ahLst/>
            <a:cxnLst/>
            <a:rect l="l" t="t" r="r" b="b"/>
            <a:pathLst>
              <a:path w="271598" h="271598">
                <a:moveTo>
                  <a:pt x="0" y="0"/>
                </a:moveTo>
                <a:lnTo>
                  <a:pt x="271598" y="0"/>
                </a:lnTo>
                <a:lnTo>
                  <a:pt x="271598" y="271598"/>
                </a:lnTo>
                <a:lnTo>
                  <a:pt x="0" y="271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752900" y="3675902"/>
            <a:ext cx="227785" cy="272352"/>
          </a:xfrm>
          <a:custGeom>
            <a:avLst/>
            <a:gdLst/>
            <a:ahLst/>
            <a:cxnLst/>
            <a:rect l="l" t="t" r="r" b="b"/>
            <a:pathLst>
              <a:path w="227785" h="272352">
                <a:moveTo>
                  <a:pt x="0" y="0"/>
                </a:moveTo>
                <a:lnTo>
                  <a:pt x="227785" y="0"/>
                </a:lnTo>
                <a:lnTo>
                  <a:pt x="227785" y="272352"/>
                </a:lnTo>
                <a:lnTo>
                  <a:pt x="0" y="272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16643" y="4209812"/>
            <a:ext cx="265627" cy="262729"/>
          </a:xfrm>
          <a:custGeom>
            <a:avLst/>
            <a:gdLst/>
            <a:ahLst/>
            <a:cxnLst/>
            <a:rect l="l" t="t" r="r" b="b"/>
            <a:pathLst>
              <a:path w="265627" h="262729">
                <a:moveTo>
                  <a:pt x="0" y="0"/>
                </a:moveTo>
                <a:lnTo>
                  <a:pt x="265627" y="0"/>
                </a:lnTo>
                <a:lnTo>
                  <a:pt x="265627" y="262729"/>
                </a:lnTo>
                <a:lnTo>
                  <a:pt x="0" y="2627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24460" y="3526055"/>
            <a:ext cx="597293" cy="568733"/>
          </a:xfrm>
          <a:custGeom>
            <a:avLst/>
            <a:gdLst/>
            <a:ahLst/>
            <a:cxnLst/>
            <a:rect l="l" t="t" r="r" b="b"/>
            <a:pathLst>
              <a:path w="597293" h="568733">
                <a:moveTo>
                  <a:pt x="0" y="0"/>
                </a:moveTo>
                <a:lnTo>
                  <a:pt x="597293" y="0"/>
                </a:lnTo>
                <a:lnTo>
                  <a:pt x="597293" y="568732"/>
                </a:lnTo>
                <a:lnTo>
                  <a:pt x="0" y="5687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47574" y="4056811"/>
            <a:ext cx="597293" cy="568733"/>
          </a:xfrm>
          <a:custGeom>
            <a:avLst/>
            <a:gdLst/>
            <a:ahLst/>
            <a:cxnLst/>
            <a:rect l="l" t="t" r="r" b="b"/>
            <a:pathLst>
              <a:path w="597293" h="568733">
                <a:moveTo>
                  <a:pt x="0" y="0"/>
                </a:moveTo>
                <a:lnTo>
                  <a:pt x="597294" y="0"/>
                </a:lnTo>
                <a:lnTo>
                  <a:pt x="597294" y="568732"/>
                </a:lnTo>
                <a:lnTo>
                  <a:pt x="0" y="56873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279" b="-27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76026" y="3538799"/>
            <a:ext cx="597293" cy="568733"/>
          </a:xfrm>
          <a:custGeom>
            <a:avLst/>
            <a:gdLst/>
            <a:ahLst/>
            <a:cxnLst/>
            <a:rect l="l" t="t" r="r" b="b"/>
            <a:pathLst>
              <a:path w="597293" h="568733">
                <a:moveTo>
                  <a:pt x="0" y="0"/>
                </a:moveTo>
                <a:lnTo>
                  <a:pt x="597294" y="0"/>
                </a:lnTo>
                <a:lnTo>
                  <a:pt x="597294" y="568732"/>
                </a:lnTo>
                <a:lnTo>
                  <a:pt x="0" y="56873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657" b="-165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96008" y="4056811"/>
            <a:ext cx="597293" cy="568733"/>
          </a:xfrm>
          <a:custGeom>
            <a:avLst/>
            <a:gdLst/>
            <a:ahLst/>
            <a:cxnLst/>
            <a:rect l="l" t="t" r="r" b="b"/>
            <a:pathLst>
              <a:path w="597293" h="568733">
                <a:moveTo>
                  <a:pt x="0" y="0"/>
                </a:moveTo>
                <a:lnTo>
                  <a:pt x="597293" y="0"/>
                </a:lnTo>
                <a:lnTo>
                  <a:pt x="597293" y="568732"/>
                </a:lnTo>
                <a:lnTo>
                  <a:pt x="0" y="5687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2624" b="-262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49381" y="3515629"/>
            <a:ext cx="619193" cy="589585"/>
          </a:xfrm>
          <a:custGeom>
            <a:avLst/>
            <a:gdLst/>
            <a:ahLst/>
            <a:cxnLst/>
            <a:rect l="l" t="t" r="r" b="b"/>
            <a:pathLst>
              <a:path w="619193" h="589585">
                <a:moveTo>
                  <a:pt x="0" y="0"/>
                </a:moveTo>
                <a:lnTo>
                  <a:pt x="619192" y="0"/>
                </a:lnTo>
                <a:lnTo>
                  <a:pt x="619192" y="589584"/>
                </a:lnTo>
                <a:lnTo>
                  <a:pt x="0" y="58958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3148" b="-314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539553" y="4056811"/>
            <a:ext cx="597293" cy="568733"/>
          </a:xfrm>
          <a:custGeom>
            <a:avLst/>
            <a:gdLst/>
            <a:ahLst/>
            <a:cxnLst/>
            <a:rect l="l" t="t" r="r" b="b"/>
            <a:pathLst>
              <a:path w="597293" h="568733">
                <a:moveTo>
                  <a:pt x="0" y="0"/>
                </a:moveTo>
                <a:lnTo>
                  <a:pt x="597293" y="0"/>
                </a:lnTo>
                <a:lnTo>
                  <a:pt x="597293" y="568732"/>
                </a:lnTo>
                <a:lnTo>
                  <a:pt x="0" y="56873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2510" b="-2510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520011" y="3551898"/>
            <a:ext cx="581102" cy="553315"/>
          </a:xfrm>
          <a:custGeom>
            <a:avLst/>
            <a:gdLst/>
            <a:ahLst/>
            <a:cxnLst/>
            <a:rect l="l" t="t" r="r" b="b"/>
            <a:pathLst>
              <a:path w="581102" h="553315">
                <a:moveTo>
                  <a:pt x="0" y="0"/>
                </a:moveTo>
                <a:lnTo>
                  <a:pt x="581102" y="0"/>
                </a:lnTo>
                <a:lnTo>
                  <a:pt x="581102" y="553315"/>
                </a:lnTo>
                <a:lnTo>
                  <a:pt x="0" y="55331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2970" b="-2970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495442" y="4063496"/>
            <a:ext cx="562047" cy="562047"/>
          </a:xfrm>
          <a:custGeom>
            <a:avLst/>
            <a:gdLst/>
            <a:ahLst/>
            <a:cxnLst/>
            <a:rect l="l" t="t" r="r" b="b"/>
            <a:pathLst>
              <a:path w="562047" h="562047">
                <a:moveTo>
                  <a:pt x="0" y="0"/>
                </a:moveTo>
                <a:lnTo>
                  <a:pt x="562047" y="0"/>
                </a:lnTo>
                <a:lnTo>
                  <a:pt x="562047" y="562047"/>
                </a:lnTo>
                <a:lnTo>
                  <a:pt x="0" y="56204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87183" y="3562756"/>
            <a:ext cx="542457" cy="542457"/>
          </a:xfrm>
          <a:custGeom>
            <a:avLst/>
            <a:gdLst/>
            <a:ahLst/>
            <a:cxnLst/>
            <a:rect l="l" t="t" r="r" b="b"/>
            <a:pathLst>
              <a:path w="542457" h="542457">
                <a:moveTo>
                  <a:pt x="0" y="0"/>
                </a:moveTo>
                <a:lnTo>
                  <a:pt x="542457" y="0"/>
                </a:lnTo>
                <a:lnTo>
                  <a:pt x="542457" y="542457"/>
                </a:lnTo>
                <a:lnTo>
                  <a:pt x="0" y="54245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055968" y="4810856"/>
            <a:ext cx="1728940" cy="40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Allowah</a:t>
            </a:r>
          </a:p>
          <a:p>
            <a:pPr marL="0" lvl="0" indent="0" algn="ctr">
              <a:lnSpc>
                <a:spcPts val="1650"/>
              </a:lnSpc>
              <a:spcBef>
                <a:spcPct val="0"/>
              </a:spcBef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Children's Hospital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1819" y="4827714"/>
            <a:ext cx="1401020" cy="20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Chaplaincy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14038" y="4827714"/>
            <a:ext cx="1317645" cy="40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Counselling</a:t>
            </a:r>
          </a:p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Referral Service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7406" y="5097961"/>
            <a:ext cx="1096587" cy="117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885">
                <a:solidFill>
                  <a:srgbClr val="231F20"/>
                </a:solidFill>
                <a:latin typeface="Montserrat 1"/>
              </a:rPr>
              <a:t>Our Chaplains bring the hope of the Gospel into the places where most of us can't. We also offer training in pastoral care.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78344" y="5282132"/>
            <a:ext cx="1480030" cy="1036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9"/>
              </a:lnSpc>
              <a:spcBef>
                <a:spcPct val="0"/>
              </a:spcBef>
            </a:pPr>
            <a:r>
              <a:rPr lang="en-US" sz="885" u="none">
                <a:solidFill>
                  <a:srgbClr val="231F20"/>
                </a:solidFill>
                <a:latin typeface="Montserrat 1"/>
              </a:rPr>
              <a:t>We deliver exceptional health, therapy and support services for children with complex disabilities and health care needs.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05859" y="5302910"/>
            <a:ext cx="1494706" cy="121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9"/>
              </a:lnSpc>
              <a:spcBef>
                <a:spcPct val="0"/>
              </a:spcBef>
            </a:pPr>
            <a:r>
              <a:rPr lang="en-US" sz="885" u="none">
                <a:solidFill>
                  <a:srgbClr val="231F20"/>
                </a:solidFill>
                <a:latin typeface="Montserrat 2"/>
              </a:rPr>
              <a:t>The Presbyterian Counselling Service can provide a referral or financial assistance for those in need of professional counselling or similar services.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3440" y="2004647"/>
            <a:ext cx="1401020" cy="40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Disability Advocacy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50426" y="2489368"/>
            <a:ext cx="1398061" cy="83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9"/>
              </a:lnSpc>
              <a:spcBef>
                <a:spcPct val="0"/>
              </a:spcBef>
            </a:pPr>
            <a:r>
              <a:rPr lang="en-US" sz="885" u="none">
                <a:solidFill>
                  <a:srgbClr val="231F20"/>
                </a:solidFill>
                <a:latin typeface="Montserrat 2"/>
              </a:rPr>
              <a:t>We aim to educate, equip, and encourage our churches to be more inclusive of people who have disabilities.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50044" y="1871965"/>
            <a:ext cx="1277789" cy="613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Refugee &amp; Cross-Cultural</a:t>
            </a:r>
          </a:p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Response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50044" y="2552110"/>
            <a:ext cx="1289221" cy="83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9"/>
              </a:lnSpc>
              <a:spcBef>
                <a:spcPct val="0"/>
              </a:spcBef>
            </a:pPr>
            <a:r>
              <a:rPr lang="en-US" sz="885" u="none">
                <a:solidFill>
                  <a:srgbClr val="231F20"/>
                </a:solidFill>
                <a:latin typeface="Montserrat 2"/>
              </a:rPr>
              <a:t>We help your church welcome and engage with people from other backgrounds and cultures.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151933" y="4776879"/>
            <a:ext cx="1401020" cy="40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Emergency</a:t>
            </a:r>
          </a:p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Response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230380" y="4791855"/>
            <a:ext cx="1056063" cy="20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Partnerships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90631" y="5252076"/>
            <a:ext cx="1523623" cy="1036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9"/>
              </a:lnSpc>
              <a:spcBef>
                <a:spcPct val="0"/>
              </a:spcBef>
            </a:pPr>
            <a:r>
              <a:rPr lang="en-US" sz="885" u="none">
                <a:solidFill>
                  <a:srgbClr val="231F20"/>
                </a:solidFill>
                <a:latin typeface="Montserrat 2"/>
              </a:rPr>
              <a:t>We seek to assist, equip and support our churches to provide practical help to those in need in their local congregation and in the community around them.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992477" y="5058351"/>
            <a:ext cx="1509304" cy="138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9"/>
              </a:lnSpc>
              <a:spcBef>
                <a:spcPct val="0"/>
              </a:spcBef>
            </a:pPr>
            <a:r>
              <a:rPr lang="en-US" sz="885" u="none">
                <a:solidFill>
                  <a:srgbClr val="231F20"/>
                </a:solidFill>
                <a:latin typeface="Montserrat 2"/>
              </a:rPr>
              <a:t>We seek to encourage and partner with individuals and local churches so that they passionately seek to be obedient to God's call to love those who </a:t>
            </a:r>
          </a:p>
          <a:p>
            <a:pPr marL="0" lvl="0" indent="0" algn="ctr">
              <a:lnSpc>
                <a:spcPts val="1389"/>
              </a:lnSpc>
              <a:spcBef>
                <a:spcPct val="0"/>
              </a:spcBef>
            </a:pPr>
            <a:r>
              <a:rPr lang="en-US" sz="885" u="none">
                <a:solidFill>
                  <a:srgbClr val="231F20"/>
                </a:solidFill>
                <a:latin typeface="Montserrat 2"/>
              </a:rPr>
              <a:t>are in need.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37690" y="1844235"/>
            <a:ext cx="1401020" cy="40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Early Childhood</a:t>
            </a:r>
          </a:p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Services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15768" y="2319432"/>
            <a:ext cx="1244863" cy="117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9"/>
              </a:lnSpc>
              <a:spcBef>
                <a:spcPct val="0"/>
              </a:spcBef>
            </a:pPr>
            <a:r>
              <a:rPr lang="en-US" sz="885" u="none">
                <a:solidFill>
                  <a:srgbClr val="231F20"/>
                </a:solidFill>
                <a:latin typeface="Montserrat 2"/>
              </a:rPr>
              <a:t>We oversee Early Childhood Services based on Christian values where children are nurtured according to the Word of God.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71377" y="1844235"/>
            <a:ext cx="1266358" cy="40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79">
                <a:solidFill>
                  <a:srgbClr val="231F20"/>
                </a:solidFill>
                <a:latin typeface="Montserrat Semi-Bold Bold"/>
              </a:rPr>
              <a:t>Packed with Love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101113" y="2312263"/>
            <a:ext cx="1347273" cy="1172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"/>
              </a:lnSpc>
            </a:pPr>
            <a:r>
              <a:rPr lang="en-US" sz="885">
                <a:solidFill>
                  <a:srgbClr val="231F20"/>
                </a:solidFill>
                <a:latin typeface="Montserrat 2"/>
              </a:rPr>
              <a:t>We can demonstrate God's character of compassion and mercy to others through giving practical assistance in times</a:t>
            </a:r>
          </a:p>
          <a:p>
            <a:pPr algn="ctr">
              <a:lnSpc>
                <a:spcPts val="1389"/>
              </a:lnSpc>
            </a:pPr>
            <a:r>
              <a:rPr lang="en-US" sz="885">
                <a:solidFill>
                  <a:srgbClr val="231F20"/>
                </a:solidFill>
                <a:latin typeface="Montserrat 2"/>
              </a:rPr>
              <a:t>of need.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Montserrat 2</vt:lpstr>
      <vt:lpstr>Montserrat 1</vt:lpstr>
      <vt:lpstr>Montserrat Semi-Bold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Jericho Road Presentation/Poster  - 4:3</dc:title>
  <cp:lastModifiedBy>Bianca Espiritu</cp:lastModifiedBy>
  <cp:revision>1</cp:revision>
  <dcterms:created xsi:type="dcterms:W3CDTF">2006-08-16T00:00:00Z</dcterms:created>
  <dcterms:modified xsi:type="dcterms:W3CDTF">2023-07-13T01:54:19Z</dcterms:modified>
  <dc:identifier>DAFoR6tEgqk</dc:identifier>
</cp:coreProperties>
</file>